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71" r:id="rId2"/>
    <p:sldId id="257" r:id="rId3"/>
    <p:sldId id="258" r:id="rId4"/>
    <p:sldId id="259" r:id="rId5"/>
    <p:sldId id="260" r:id="rId6"/>
    <p:sldId id="261" r:id="rId7"/>
    <p:sldId id="267" r:id="rId8"/>
    <p:sldId id="272" r:id="rId9"/>
    <p:sldId id="262" r:id="rId10"/>
    <p:sldId id="265" r:id="rId11"/>
    <p:sldId id="269" r:id="rId12"/>
    <p:sldId id="268" r:id="rId13"/>
    <p:sldId id="266" r:id="rId14"/>
    <p:sldId id="270" r:id="rId15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>
        <c:manualLayout>
          <c:layoutTarget val="inner"/>
          <c:xMode val="edge"/>
          <c:yMode val="edge"/>
          <c:x val="8.479670943909795E-2"/>
          <c:y val="3.0168471017993959E-2"/>
          <c:w val="0.6904764508603094"/>
          <c:h val="0.82512952570072351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русский язык</c:v>
                </c:pt>
              </c:strCache>
            </c:strRef>
          </c:tx>
          <c:dLbls>
            <c:showVal val="1"/>
          </c:dLbls>
          <c:cat>
            <c:strRef>
              <c:f>Лист1!$A$2:$A$9</c:f>
              <c:strCache>
                <c:ptCount val="8"/>
                <c:pt idx="0">
                  <c:v>2класс</c:v>
                </c:pt>
                <c:pt idx="1">
                  <c:v>3 класс</c:v>
                </c:pt>
                <c:pt idx="2">
                  <c:v>4 класс</c:v>
                </c:pt>
                <c:pt idx="3">
                  <c:v>5 класс</c:v>
                </c:pt>
                <c:pt idx="4">
                  <c:v>6 класс</c:v>
                </c:pt>
                <c:pt idx="5">
                  <c:v>7 класс</c:v>
                </c:pt>
                <c:pt idx="6">
                  <c:v>8 класс</c:v>
                </c:pt>
                <c:pt idx="7">
                  <c:v>9 класс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100</c:v>
                </c:pt>
                <c:pt idx="1">
                  <c:v>100</c:v>
                </c:pt>
                <c:pt idx="2">
                  <c:v>33</c:v>
                </c:pt>
                <c:pt idx="3">
                  <c:v>60</c:v>
                </c:pt>
                <c:pt idx="4">
                  <c:v>100</c:v>
                </c:pt>
                <c:pt idx="5">
                  <c:v>66</c:v>
                </c:pt>
                <c:pt idx="6">
                  <c:v>75</c:v>
                </c:pt>
                <c:pt idx="7">
                  <c:v>100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математика</c:v>
                </c:pt>
              </c:strCache>
            </c:strRef>
          </c:tx>
          <c:dLbls>
            <c:showVal val="1"/>
          </c:dLbls>
          <c:cat>
            <c:strRef>
              <c:f>Лист1!$A$2:$A$9</c:f>
              <c:strCache>
                <c:ptCount val="8"/>
                <c:pt idx="0">
                  <c:v>2класс</c:v>
                </c:pt>
                <c:pt idx="1">
                  <c:v>3 класс</c:v>
                </c:pt>
                <c:pt idx="2">
                  <c:v>4 класс</c:v>
                </c:pt>
                <c:pt idx="3">
                  <c:v>5 класс</c:v>
                </c:pt>
                <c:pt idx="4">
                  <c:v>6 класс</c:v>
                </c:pt>
                <c:pt idx="5">
                  <c:v>7 класс</c:v>
                </c:pt>
                <c:pt idx="6">
                  <c:v>8 класс</c:v>
                </c:pt>
                <c:pt idx="7">
                  <c:v>9 класс</c:v>
                </c:pt>
              </c:strCache>
            </c:strRef>
          </c:cat>
          <c:val>
            <c:numRef>
              <c:f>Лист1!$C$2:$C$9</c:f>
              <c:numCache>
                <c:formatCode>General</c:formatCode>
                <c:ptCount val="8"/>
                <c:pt idx="0">
                  <c:v>100</c:v>
                </c:pt>
                <c:pt idx="1">
                  <c:v>100</c:v>
                </c:pt>
                <c:pt idx="2">
                  <c:v>67</c:v>
                </c:pt>
                <c:pt idx="3">
                  <c:v>80</c:v>
                </c:pt>
                <c:pt idx="4">
                  <c:v>89</c:v>
                </c:pt>
                <c:pt idx="5">
                  <c:v>100</c:v>
                </c:pt>
                <c:pt idx="6">
                  <c:v>50</c:v>
                </c:pt>
                <c:pt idx="7">
                  <c:v>33</c:v>
                </c:pt>
              </c:numCache>
            </c:numRef>
          </c:val>
        </c:ser>
        <c:axId val="141369344"/>
        <c:axId val="141370880"/>
      </c:barChart>
      <c:catAx>
        <c:axId val="141369344"/>
        <c:scaling>
          <c:orientation val="minMax"/>
        </c:scaling>
        <c:axPos val="b"/>
        <c:tickLblPos val="nextTo"/>
        <c:crossAx val="141370880"/>
        <c:crosses val="autoZero"/>
        <c:auto val="1"/>
        <c:lblAlgn val="ctr"/>
        <c:lblOffset val="100"/>
      </c:catAx>
      <c:valAx>
        <c:axId val="141370880"/>
        <c:scaling>
          <c:orientation val="minMax"/>
        </c:scaling>
        <c:axPos val="l"/>
        <c:majorGridlines/>
        <c:numFmt formatCode="General" sourceLinked="1"/>
        <c:tickLblPos val="nextTo"/>
        <c:crossAx val="141369344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русский язык</c:v>
                </c:pt>
              </c:strCache>
            </c:strRef>
          </c:tx>
          <c:dLbls>
            <c:showVal val="1"/>
          </c:dLbls>
          <c:cat>
            <c:strRef>
              <c:f>Лист1!$A$2:$A$9</c:f>
              <c:strCache>
                <c:ptCount val="8"/>
                <c:pt idx="0">
                  <c:v>2 класс</c:v>
                </c:pt>
                <c:pt idx="1">
                  <c:v>3 класс</c:v>
                </c:pt>
                <c:pt idx="2">
                  <c:v>4 класс</c:v>
                </c:pt>
                <c:pt idx="3">
                  <c:v>5 класс</c:v>
                </c:pt>
                <c:pt idx="4">
                  <c:v>6 класс</c:v>
                </c:pt>
                <c:pt idx="5">
                  <c:v>7 класс</c:v>
                </c:pt>
                <c:pt idx="6">
                  <c:v>8 класс</c:v>
                </c:pt>
                <c:pt idx="7">
                  <c:v>9 класс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100</c:v>
                </c:pt>
                <c:pt idx="1">
                  <c:v>77</c:v>
                </c:pt>
                <c:pt idx="2">
                  <c:v>33</c:v>
                </c:pt>
                <c:pt idx="3">
                  <c:v>40</c:v>
                </c:pt>
                <c:pt idx="4">
                  <c:v>100</c:v>
                </c:pt>
                <c:pt idx="5">
                  <c:v>16</c:v>
                </c:pt>
                <c:pt idx="6">
                  <c:v>50</c:v>
                </c:pt>
                <c:pt idx="7">
                  <c:v>66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математика</c:v>
                </c:pt>
              </c:strCache>
            </c:strRef>
          </c:tx>
          <c:dLbls>
            <c:showVal val="1"/>
          </c:dLbls>
          <c:cat>
            <c:strRef>
              <c:f>Лист1!$A$2:$A$9</c:f>
              <c:strCache>
                <c:ptCount val="8"/>
                <c:pt idx="0">
                  <c:v>2 класс</c:v>
                </c:pt>
                <c:pt idx="1">
                  <c:v>3 класс</c:v>
                </c:pt>
                <c:pt idx="2">
                  <c:v>4 класс</c:v>
                </c:pt>
                <c:pt idx="3">
                  <c:v>5 класс</c:v>
                </c:pt>
                <c:pt idx="4">
                  <c:v>6 класс</c:v>
                </c:pt>
                <c:pt idx="5">
                  <c:v>7 класс</c:v>
                </c:pt>
                <c:pt idx="6">
                  <c:v>8 класс</c:v>
                </c:pt>
                <c:pt idx="7">
                  <c:v>9 класс</c:v>
                </c:pt>
              </c:strCache>
            </c:strRef>
          </c:cat>
          <c:val>
            <c:numRef>
              <c:f>Лист1!$C$2:$C$9</c:f>
              <c:numCache>
                <c:formatCode>General</c:formatCode>
                <c:ptCount val="8"/>
                <c:pt idx="0">
                  <c:v>100</c:v>
                </c:pt>
                <c:pt idx="1">
                  <c:v>80</c:v>
                </c:pt>
                <c:pt idx="2">
                  <c:v>33</c:v>
                </c:pt>
                <c:pt idx="3">
                  <c:v>20</c:v>
                </c:pt>
                <c:pt idx="4">
                  <c:v>56</c:v>
                </c:pt>
                <c:pt idx="5">
                  <c:v>100</c:v>
                </c:pt>
                <c:pt idx="6">
                  <c:v>25</c:v>
                </c:pt>
                <c:pt idx="7">
                  <c:v>33</c:v>
                </c:pt>
              </c:numCache>
            </c:numRef>
          </c:val>
        </c:ser>
        <c:axId val="117615232"/>
        <c:axId val="141402496"/>
      </c:barChart>
      <c:catAx>
        <c:axId val="117615232"/>
        <c:scaling>
          <c:orientation val="minMax"/>
        </c:scaling>
        <c:axPos val="b"/>
        <c:tickLblPos val="nextTo"/>
        <c:crossAx val="141402496"/>
        <c:crosses val="autoZero"/>
        <c:auto val="1"/>
        <c:lblAlgn val="ctr"/>
        <c:lblOffset val="100"/>
      </c:catAx>
      <c:valAx>
        <c:axId val="141402496"/>
        <c:scaling>
          <c:orientation val="minMax"/>
        </c:scaling>
        <c:axPos val="l"/>
        <c:majorGridlines/>
        <c:numFmt formatCode="General" sourceLinked="1"/>
        <c:tickLblPos val="nextTo"/>
        <c:crossAx val="117615232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96AEA-9E61-41F7-8CB2-996A38C1AE62}" type="datetimeFigureOut">
              <a:rPr lang="ru-RU" smtClean="0"/>
              <a:pPr/>
              <a:t>31.10.2016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90902-9828-46BA-8A4D-4A66C2EB3D9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96AEA-9E61-41F7-8CB2-996A38C1AE62}" type="datetimeFigureOut">
              <a:rPr lang="ru-RU" smtClean="0"/>
              <a:pPr/>
              <a:t>31.10.2016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90902-9828-46BA-8A4D-4A66C2EB3D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96AEA-9E61-41F7-8CB2-996A38C1AE62}" type="datetimeFigureOut">
              <a:rPr lang="ru-RU" smtClean="0"/>
              <a:pPr/>
              <a:t>31.10.2016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90902-9828-46BA-8A4D-4A66C2EB3D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96AEA-9E61-41F7-8CB2-996A38C1AE62}" type="datetimeFigureOut">
              <a:rPr lang="ru-RU" smtClean="0"/>
              <a:pPr/>
              <a:t>31.10.2016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90902-9828-46BA-8A4D-4A66C2EB3D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96AEA-9E61-41F7-8CB2-996A38C1AE62}" type="datetimeFigureOut">
              <a:rPr lang="ru-RU" smtClean="0"/>
              <a:pPr/>
              <a:t>31.10.2016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85090902-9828-46BA-8A4D-4A66C2EB3D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96AEA-9E61-41F7-8CB2-996A38C1AE62}" type="datetimeFigureOut">
              <a:rPr lang="ru-RU" smtClean="0"/>
              <a:pPr/>
              <a:t>31.10.2016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90902-9828-46BA-8A4D-4A66C2EB3D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96AEA-9E61-41F7-8CB2-996A38C1AE62}" type="datetimeFigureOut">
              <a:rPr lang="ru-RU" smtClean="0"/>
              <a:pPr/>
              <a:t>31.10.2016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90902-9828-46BA-8A4D-4A66C2EB3D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96AEA-9E61-41F7-8CB2-996A38C1AE62}" type="datetimeFigureOut">
              <a:rPr lang="ru-RU" smtClean="0"/>
              <a:pPr/>
              <a:t>31.10.2016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90902-9828-46BA-8A4D-4A66C2EB3D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96AEA-9E61-41F7-8CB2-996A38C1AE62}" type="datetimeFigureOut">
              <a:rPr lang="ru-RU" smtClean="0"/>
              <a:pPr/>
              <a:t>31.10.2016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90902-9828-46BA-8A4D-4A66C2EB3D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96AEA-9E61-41F7-8CB2-996A38C1AE62}" type="datetimeFigureOut">
              <a:rPr lang="ru-RU" smtClean="0"/>
              <a:pPr/>
              <a:t>31.10.2016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90902-9828-46BA-8A4D-4A66C2EB3D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96AEA-9E61-41F7-8CB2-996A38C1AE62}" type="datetimeFigureOut">
              <a:rPr lang="ru-RU" smtClean="0"/>
              <a:pPr/>
              <a:t>31.10.2016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90902-9828-46BA-8A4D-4A66C2EB3D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86496AEA-9E61-41F7-8CB2-996A38C1AE62}" type="datetimeFigureOut">
              <a:rPr lang="ru-RU" smtClean="0"/>
              <a:pPr/>
              <a:t>31.10.2016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85090902-9828-46BA-8A4D-4A66C2EB3D9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Результаты Входных контрольных работ по русскому языку и математике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2016-2017 учебный год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ru-RU" dirty="0" smtClean="0"/>
              <a:t>Средняя оценка по предметам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683568" y="1484785"/>
          <a:ext cx="7992894" cy="5306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048"/>
                <a:gridCol w="576064"/>
                <a:gridCol w="648072"/>
                <a:gridCol w="576064"/>
                <a:gridCol w="576064"/>
                <a:gridCol w="617214"/>
                <a:gridCol w="570921"/>
                <a:gridCol w="570921"/>
                <a:gridCol w="570921"/>
                <a:gridCol w="570921"/>
                <a:gridCol w="570921"/>
                <a:gridCol w="570921"/>
                <a:gridCol w="570921"/>
                <a:gridCol w="570921"/>
              </a:tblGrid>
              <a:tr h="1800199">
                <a:tc>
                  <a:txBody>
                    <a:bodyPr/>
                    <a:lstStyle/>
                    <a:p>
                      <a:r>
                        <a:rPr lang="ru-RU" dirty="0" smtClean="0"/>
                        <a:t>Класс4.5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Рус.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Лит.чт.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Мат.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Окруж</a:t>
                      </a:r>
                      <a:r>
                        <a:rPr lang="ru-RU" dirty="0" smtClean="0"/>
                        <a:t>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Англ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Физ-ра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ИЗО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Технол</a:t>
                      </a:r>
                      <a:r>
                        <a:rPr lang="ru-RU" dirty="0" smtClean="0"/>
                        <a:t>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Музыка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ОРКСЭ</a:t>
                      </a:r>
                    </a:p>
                    <a:p>
                      <a:r>
                        <a:rPr lang="ru-RU" dirty="0" smtClean="0"/>
                        <a:t>(ОПК)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Церк.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З.Б.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Ср.б</a:t>
                      </a:r>
                      <a:endParaRPr lang="ru-RU" dirty="0"/>
                    </a:p>
                  </a:txBody>
                  <a:tcPr/>
                </a:tc>
              </a:tr>
              <a:tr h="981736">
                <a:tc>
                  <a:txBody>
                    <a:bodyPr/>
                    <a:lstStyle/>
                    <a:p>
                      <a:r>
                        <a:rPr lang="ru-RU" dirty="0" smtClean="0"/>
                        <a:t>2 </a:t>
                      </a:r>
                      <a:r>
                        <a:rPr lang="ru-RU" dirty="0" err="1" smtClean="0"/>
                        <a:t>кл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bg1"/>
                          </a:solidFill>
                        </a:rPr>
                        <a:t>4.2</a:t>
                      </a:r>
                      <a:endParaRPr lang="ru-RU" sz="24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4.3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rgbClr val="FF0000"/>
                          </a:solidFill>
                        </a:rPr>
                        <a:t>3.8</a:t>
                      </a:r>
                      <a:endParaRPr lang="ru-RU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bg1"/>
                          </a:solidFill>
                        </a:rPr>
                        <a:t>4</a:t>
                      </a:r>
                      <a:endParaRPr lang="ru-RU" sz="24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rgbClr val="FF0000"/>
                          </a:solidFill>
                        </a:rPr>
                        <a:t>3.8</a:t>
                      </a:r>
                      <a:endParaRPr lang="ru-RU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4.5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4.5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4.5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5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4.5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bg1"/>
                          </a:solidFill>
                        </a:rPr>
                        <a:t>4.5</a:t>
                      </a:r>
                      <a:endParaRPr lang="ru-RU" sz="24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4.7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4.4</a:t>
                      </a:r>
                      <a:endParaRPr lang="ru-RU" sz="2400" b="1" dirty="0"/>
                    </a:p>
                  </a:txBody>
                  <a:tcPr/>
                </a:tc>
              </a:tr>
              <a:tr h="981736">
                <a:tc>
                  <a:txBody>
                    <a:bodyPr/>
                    <a:lstStyle/>
                    <a:p>
                      <a:r>
                        <a:rPr lang="ru-RU" dirty="0" smtClean="0"/>
                        <a:t>3 </a:t>
                      </a:r>
                      <a:r>
                        <a:rPr lang="ru-RU" dirty="0" err="1" smtClean="0"/>
                        <a:t>кл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rgbClr val="FF0000"/>
                          </a:solidFill>
                        </a:rPr>
                        <a:t>3.8</a:t>
                      </a:r>
                      <a:endParaRPr lang="ru-RU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4.2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rgbClr val="FF0000"/>
                          </a:solidFill>
                        </a:rPr>
                        <a:t>3.8</a:t>
                      </a:r>
                      <a:endParaRPr lang="ru-RU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bg1"/>
                          </a:solidFill>
                        </a:rPr>
                        <a:t>4</a:t>
                      </a:r>
                      <a:endParaRPr lang="ru-RU" sz="24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rgbClr val="FF0000"/>
                          </a:solidFill>
                        </a:rPr>
                        <a:t>3.9</a:t>
                      </a:r>
                      <a:endParaRPr lang="ru-RU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4.5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4.4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4.8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5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4.1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bg1"/>
                          </a:solidFill>
                        </a:rPr>
                        <a:t>4.3</a:t>
                      </a:r>
                      <a:endParaRPr lang="ru-RU" sz="24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4.5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4.3</a:t>
                      </a:r>
                      <a:endParaRPr lang="ru-RU" sz="2400" b="1" dirty="0"/>
                    </a:p>
                  </a:txBody>
                  <a:tcPr/>
                </a:tc>
              </a:tr>
              <a:tr h="981736">
                <a:tc>
                  <a:txBody>
                    <a:bodyPr/>
                    <a:lstStyle/>
                    <a:p>
                      <a:r>
                        <a:rPr lang="ru-RU" dirty="0" smtClean="0"/>
                        <a:t>4 </a:t>
                      </a:r>
                      <a:r>
                        <a:rPr lang="ru-RU" dirty="0" err="1" smtClean="0"/>
                        <a:t>кл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rgbClr val="FF0000"/>
                          </a:solidFill>
                        </a:rPr>
                        <a:t>3.3</a:t>
                      </a:r>
                      <a:endParaRPr lang="ru-RU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4.3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rgbClr val="FF0000"/>
                          </a:solidFill>
                        </a:rPr>
                        <a:t>3.5</a:t>
                      </a:r>
                      <a:endParaRPr lang="ru-RU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rgbClr val="FF0000"/>
                          </a:solidFill>
                        </a:rPr>
                        <a:t>3.8</a:t>
                      </a:r>
                      <a:endParaRPr lang="ru-RU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rgbClr val="FF0000"/>
                          </a:solidFill>
                        </a:rPr>
                        <a:t>3.5</a:t>
                      </a:r>
                      <a:endParaRPr lang="ru-RU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4.8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5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4.8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4.8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4.3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bg1"/>
                          </a:solidFill>
                        </a:rPr>
                        <a:t>4</a:t>
                      </a:r>
                      <a:endParaRPr lang="ru-RU" sz="24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4.8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4.2</a:t>
                      </a:r>
                      <a:endParaRPr lang="ru-RU" sz="2400" b="1" dirty="0"/>
                    </a:p>
                  </a:txBody>
                  <a:tcPr/>
                </a:tc>
              </a:tr>
              <a:tr h="560993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6712"/>
          </a:xfrm>
        </p:spPr>
        <p:txBody>
          <a:bodyPr>
            <a:normAutofit/>
          </a:bodyPr>
          <a:lstStyle/>
          <a:p>
            <a:r>
              <a:rPr lang="ru-RU" dirty="0" smtClean="0"/>
              <a:t>Качество обучения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683568" y="1196752"/>
          <a:ext cx="8136907" cy="54005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3666"/>
                <a:gridCol w="534446"/>
                <a:gridCol w="792088"/>
                <a:gridCol w="504056"/>
                <a:gridCol w="576064"/>
                <a:gridCol w="720080"/>
                <a:gridCol w="781011"/>
                <a:gridCol w="731157"/>
                <a:gridCol w="520675"/>
                <a:gridCol w="559445"/>
                <a:gridCol w="576064"/>
                <a:gridCol w="648072"/>
                <a:gridCol w="720083"/>
              </a:tblGrid>
              <a:tr h="1257936">
                <a:tc>
                  <a:txBody>
                    <a:bodyPr/>
                    <a:lstStyle/>
                    <a:p>
                      <a:r>
                        <a:rPr lang="ru-RU" dirty="0" smtClean="0"/>
                        <a:t>Класс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Рус.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Лит.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алгебра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Геом.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Ист.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Общ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Био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Физ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Хим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Анг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Инф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Гео</a:t>
                      </a:r>
                      <a:endParaRPr lang="ru-RU" dirty="0"/>
                    </a:p>
                  </a:txBody>
                  <a:tcPr/>
                </a:tc>
              </a:tr>
              <a:tr h="845683"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</a:p>
                    <a:p>
                      <a:r>
                        <a:rPr lang="ru-RU" dirty="0" err="1" smtClean="0"/>
                        <a:t>кл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rgbClr val="FF0000"/>
                          </a:solidFill>
                        </a:rPr>
                        <a:t>40</a:t>
                      </a:r>
                      <a:endParaRPr lang="ru-RU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80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rgbClr val="FF0000"/>
                          </a:solidFill>
                        </a:rPr>
                        <a:t>40</a:t>
                      </a:r>
                      <a:endParaRPr lang="ru-RU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bg1"/>
                          </a:solidFill>
                        </a:rPr>
                        <a:t>-</a:t>
                      </a:r>
                      <a:endParaRPr lang="ru-RU" sz="24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bg1"/>
                          </a:solidFill>
                        </a:rPr>
                        <a:t>100</a:t>
                      </a:r>
                      <a:endParaRPr lang="ru-RU" sz="24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100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-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-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-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60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bg1"/>
                          </a:solidFill>
                        </a:rPr>
                        <a:t>80</a:t>
                      </a:r>
                      <a:endParaRPr lang="ru-RU" sz="24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100</a:t>
                      </a:r>
                      <a:endParaRPr lang="ru-RU" sz="2400" b="1" dirty="0"/>
                    </a:p>
                  </a:txBody>
                  <a:tcPr/>
                </a:tc>
              </a:tr>
              <a:tr h="665966">
                <a:tc>
                  <a:txBody>
                    <a:bodyPr/>
                    <a:lstStyle/>
                    <a:p>
                      <a:r>
                        <a:rPr lang="ru-RU" dirty="0" smtClean="0"/>
                        <a:t>6 </a:t>
                      </a:r>
                      <a:r>
                        <a:rPr lang="ru-RU" dirty="0" err="1" smtClean="0"/>
                        <a:t>кл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/>
                    </a:p>
                  </a:txBody>
                  <a:tcPr/>
                </a:tc>
              </a:tr>
              <a:tr h="845683">
                <a:tc>
                  <a:txBody>
                    <a:bodyPr/>
                    <a:lstStyle/>
                    <a:p>
                      <a:r>
                        <a:rPr lang="ru-RU" dirty="0" smtClean="0"/>
                        <a:t>7 </a:t>
                      </a:r>
                      <a:r>
                        <a:rPr lang="ru-RU" dirty="0" err="1" smtClean="0"/>
                        <a:t>кл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bg1"/>
                          </a:solidFill>
                        </a:rPr>
                        <a:t>57</a:t>
                      </a:r>
                      <a:endParaRPr lang="ru-RU" sz="24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100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bg1"/>
                          </a:solidFill>
                        </a:rPr>
                        <a:t>57</a:t>
                      </a:r>
                      <a:endParaRPr lang="ru-RU" sz="24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bg1"/>
                          </a:solidFill>
                        </a:rPr>
                        <a:t>57</a:t>
                      </a:r>
                      <a:endParaRPr lang="ru-RU" sz="24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bg1"/>
                          </a:solidFill>
                        </a:rPr>
                        <a:t>100</a:t>
                      </a:r>
                      <a:endParaRPr lang="ru-RU" sz="24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100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100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86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?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86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bg1"/>
                          </a:solidFill>
                        </a:rPr>
                        <a:t>57</a:t>
                      </a:r>
                      <a:endParaRPr lang="ru-RU" sz="24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100</a:t>
                      </a:r>
                      <a:endParaRPr lang="ru-RU" sz="2400" b="1" dirty="0"/>
                    </a:p>
                  </a:txBody>
                  <a:tcPr/>
                </a:tc>
              </a:tr>
              <a:tr h="845683">
                <a:tc>
                  <a:txBody>
                    <a:bodyPr/>
                    <a:lstStyle/>
                    <a:p>
                      <a:r>
                        <a:rPr lang="ru-RU" dirty="0" smtClean="0"/>
                        <a:t>8 </a:t>
                      </a:r>
                      <a:r>
                        <a:rPr lang="ru-RU" dirty="0" err="1" smtClean="0"/>
                        <a:t>кл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6о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80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rgbClr val="FF0000"/>
                          </a:solidFill>
                        </a:rPr>
                        <a:t>40</a:t>
                      </a:r>
                      <a:endParaRPr lang="ru-RU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60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60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100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80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60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80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60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60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60</a:t>
                      </a:r>
                      <a:endParaRPr lang="ru-RU" sz="2400" b="1" dirty="0"/>
                    </a:p>
                  </a:txBody>
                  <a:tcPr/>
                </a:tc>
              </a:tr>
              <a:tr h="939648">
                <a:tc>
                  <a:txBody>
                    <a:bodyPr/>
                    <a:lstStyle/>
                    <a:p>
                      <a:r>
                        <a:rPr lang="ru-RU" dirty="0" smtClean="0"/>
                        <a:t>9 </a:t>
                      </a:r>
                      <a:r>
                        <a:rPr lang="ru-RU" dirty="0" err="1" smtClean="0"/>
                        <a:t>кл</a:t>
                      </a:r>
                      <a:r>
                        <a:rPr lang="ru-RU" dirty="0" smtClean="0"/>
                        <a:t>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67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100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rgbClr val="FF0000"/>
                          </a:solidFill>
                        </a:rPr>
                        <a:t>33</a:t>
                      </a:r>
                      <a:endParaRPr lang="ru-RU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67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100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100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100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rgbClr val="FF0000"/>
                          </a:solidFill>
                        </a:rPr>
                        <a:t>33</a:t>
                      </a:r>
                      <a:endParaRPr lang="ru-RU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rgbClr val="FF0000"/>
                          </a:solidFill>
                        </a:rPr>
                        <a:t>33</a:t>
                      </a:r>
                      <a:endParaRPr lang="ru-RU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rgbClr val="FF0000"/>
                          </a:solidFill>
                        </a:rPr>
                        <a:t>33</a:t>
                      </a:r>
                      <a:endParaRPr lang="ru-RU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100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100</a:t>
                      </a:r>
                      <a:endParaRPr lang="ru-RU" sz="2400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671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Качество обучения в основной школе </a:t>
            </a:r>
            <a:r>
              <a:rPr lang="ru-RU" dirty="0" err="1" smtClean="0"/>
              <a:t>школе</a:t>
            </a:r>
            <a:r>
              <a:rPr lang="ru-RU" dirty="0" smtClean="0"/>
              <a:t> 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683568" y="1196753"/>
          <a:ext cx="7344819" cy="50029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7582"/>
                <a:gridCol w="894586"/>
                <a:gridCol w="792088"/>
                <a:gridCol w="960108"/>
                <a:gridCol w="816091"/>
                <a:gridCol w="816091"/>
                <a:gridCol w="816091"/>
                <a:gridCol w="816091"/>
                <a:gridCol w="816091"/>
              </a:tblGrid>
              <a:tr h="1440159">
                <a:tc>
                  <a:txBody>
                    <a:bodyPr/>
                    <a:lstStyle/>
                    <a:p>
                      <a:r>
                        <a:rPr lang="ru-RU" dirty="0" smtClean="0"/>
                        <a:t>Класс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Физ-ра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иск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Тех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обж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Крае.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опк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З.Б.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ИСТ.ц</a:t>
                      </a:r>
                      <a:r>
                        <a:rPr lang="ru-RU" dirty="0" smtClean="0"/>
                        <a:t> (</a:t>
                      </a:r>
                      <a:r>
                        <a:rPr lang="ru-RU" dirty="0" err="1" smtClean="0"/>
                        <a:t>Цер</a:t>
                      </a:r>
                      <a:r>
                        <a:rPr lang="ru-RU" dirty="0" smtClean="0"/>
                        <a:t>. Устав)</a:t>
                      </a:r>
                      <a:endParaRPr lang="ru-RU" dirty="0"/>
                    </a:p>
                  </a:txBody>
                  <a:tcPr/>
                </a:tc>
              </a:tr>
              <a:tr h="715472"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</a:p>
                    <a:p>
                      <a:r>
                        <a:rPr lang="ru-RU" dirty="0" err="1" smtClean="0"/>
                        <a:t>кл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chemeClr val="bg1"/>
                          </a:solidFill>
                        </a:rPr>
                        <a:t>100</a:t>
                      </a:r>
                      <a:endParaRPr lang="ru-RU" sz="28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100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chemeClr val="bg1"/>
                          </a:solidFill>
                        </a:rPr>
                        <a:t>100</a:t>
                      </a:r>
                      <a:endParaRPr lang="ru-RU" sz="28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chemeClr val="bg1"/>
                          </a:solidFill>
                        </a:rPr>
                        <a:t>100</a:t>
                      </a:r>
                      <a:endParaRPr lang="ru-RU" sz="28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chemeClr val="bg1"/>
                          </a:solidFill>
                        </a:rPr>
                        <a:t>-</a:t>
                      </a:r>
                      <a:endParaRPr lang="ru-RU" sz="28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80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100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-</a:t>
                      </a:r>
                      <a:endParaRPr lang="ru-RU" sz="2800" b="1" dirty="0"/>
                    </a:p>
                  </a:txBody>
                  <a:tcPr/>
                </a:tc>
              </a:tr>
              <a:tr h="643925">
                <a:tc>
                  <a:txBody>
                    <a:bodyPr/>
                    <a:lstStyle/>
                    <a:p>
                      <a:r>
                        <a:rPr lang="ru-RU" dirty="0" smtClean="0"/>
                        <a:t>6 </a:t>
                      </a:r>
                      <a:r>
                        <a:rPr lang="ru-RU" dirty="0" err="1" smtClean="0"/>
                        <a:t>кл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-</a:t>
                      </a:r>
                      <a:endParaRPr lang="ru-RU" sz="2800" b="1" dirty="0"/>
                    </a:p>
                  </a:txBody>
                  <a:tcPr/>
                </a:tc>
              </a:tr>
              <a:tr h="635984">
                <a:tc>
                  <a:txBody>
                    <a:bodyPr/>
                    <a:lstStyle/>
                    <a:p>
                      <a:r>
                        <a:rPr lang="ru-RU" dirty="0" smtClean="0"/>
                        <a:t>7 </a:t>
                      </a:r>
                      <a:r>
                        <a:rPr lang="ru-RU" dirty="0" err="1" smtClean="0"/>
                        <a:t>кл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chemeClr val="bg1"/>
                          </a:solidFill>
                        </a:rPr>
                        <a:t>100</a:t>
                      </a:r>
                      <a:endParaRPr lang="ru-RU" sz="28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75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chemeClr val="bg1"/>
                          </a:solidFill>
                        </a:rPr>
                        <a:t>100</a:t>
                      </a:r>
                      <a:endParaRPr lang="ru-RU" sz="28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chemeClr val="bg1"/>
                          </a:solidFill>
                        </a:rPr>
                        <a:t>100</a:t>
                      </a:r>
                      <a:endParaRPr lang="ru-RU" sz="28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chemeClr val="bg1"/>
                          </a:solidFill>
                        </a:rPr>
                        <a:t>-</a:t>
                      </a:r>
                      <a:endParaRPr lang="ru-RU" sz="28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?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?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?</a:t>
                      </a:r>
                      <a:endParaRPr lang="ru-RU" sz="2800" b="1" dirty="0"/>
                    </a:p>
                  </a:txBody>
                  <a:tcPr/>
                </a:tc>
              </a:tr>
              <a:tr h="635984">
                <a:tc>
                  <a:txBody>
                    <a:bodyPr/>
                    <a:lstStyle/>
                    <a:p>
                      <a:r>
                        <a:rPr lang="ru-RU" dirty="0" smtClean="0"/>
                        <a:t>8 </a:t>
                      </a:r>
                      <a:r>
                        <a:rPr lang="ru-RU" dirty="0" err="1" smtClean="0"/>
                        <a:t>кл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100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60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100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100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100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60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80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60</a:t>
                      </a:r>
                      <a:endParaRPr lang="ru-RU" sz="2800" b="1" dirty="0"/>
                    </a:p>
                  </a:txBody>
                  <a:tcPr/>
                </a:tc>
              </a:tr>
              <a:tr h="908548">
                <a:tc>
                  <a:txBody>
                    <a:bodyPr/>
                    <a:lstStyle/>
                    <a:p>
                      <a:r>
                        <a:rPr lang="ru-RU" dirty="0" smtClean="0"/>
                        <a:t>9 </a:t>
                      </a:r>
                      <a:r>
                        <a:rPr lang="ru-RU" dirty="0" err="1" smtClean="0"/>
                        <a:t>кл</a:t>
                      </a:r>
                      <a:r>
                        <a:rPr lang="ru-RU" dirty="0" smtClean="0"/>
                        <a:t>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100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67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?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100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100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-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100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100</a:t>
                      </a:r>
                      <a:endParaRPr lang="ru-RU" sz="2800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671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Средняя оценка в основной  школе 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95532" y="1250843"/>
          <a:ext cx="8496945" cy="54773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4625"/>
                <a:gridCol w="812598"/>
                <a:gridCol w="636997"/>
                <a:gridCol w="670226"/>
                <a:gridCol w="653611"/>
                <a:gridCol w="653611"/>
                <a:gridCol w="653611"/>
                <a:gridCol w="653611"/>
                <a:gridCol w="653611"/>
                <a:gridCol w="653611"/>
                <a:gridCol w="653611"/>
                <a:gridCol w="653611"/>
                <a:gridCol w="653611"/>
              </a:tblGrid>
              <a:tr h="1134629">
                <a:tc>
                  <a:txBody>
                    <a:bodyPr/>
                    <a:lstStyle/>
                    <a:p>
                      <a:r>
                        <a:rPr lang="ru-RU" dirty="0" smtClean="0"/>
                        <a:t>Класс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Рус.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Лит.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алгебра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Геом.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Ист.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Общ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Био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Физ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Хим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Анг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Инф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Гео</a:t>
                      </a:r>
                      <a:endParaRPr lang="ru-RU" dirty="0"/>
                    </a:p>
                  </a:txBody>
                  <a:tcPr/>
                </a:tc>
              </a:tr>
              <a:tr h="925655"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</a:p>
                    <a:p>
                      <a:r>
                        <a:rPr lang="ru-RU" dirty="0" err="1" smtClean="0"/>
                        <a:t>кл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FF0000"/>
                          </a:solidFill>
                        </a:rPr>
                        <a:t>3.6</a:t>
                      </a:r>
                      <a:endParaRPr lang="ru-RU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4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FF0000"/>
                          </a:solidFill>
                        </a:rPr>
                        <a:t>3.4</a:t>
                      </a:r>
                      <a:endParaRPr lang="ru-RU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chemeClr val="bg1"/>
                          </a:solidFill>
                        </a:rPr>
                        <a:t>-</a:t>
                      </a:r>
                      <a:endParaRPr lang="ru-RU" sz="28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chemeClr val="bg1"/>
                          </a:solidFill>
                        </a:rPr>
                        <a:t>4.8</a:t>
                      </a:r>
                      <a:endParaRPr lang="ru-RU" sz="28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5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4.2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-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-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FF0000"/>
                          </a:solidFill>
                        </a:rPr>
                        <a:t>3.6</a:t>
                      </a:r>
                      <a:endParaRPr lang="ru-RU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chemeClr val="bg1"/>
                          </a:solidFill>
                        </a:rPr>
                        <a:t>3.8</a:t>
                      </a:r>
                      <a:endParaRPr lang="ru-RU" sz="28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4.6</a:t>
                      </a:r>
                      <a:endParaRPr lang="ru-RU" sz="2800" b="1" dirty="0"/>
                    </a:p>
                  </a:txBody>
                  <a:tcPr/>
                </a:tc>
              </a:tr>
              <a:tr h="627056">
                <a:tc>
                  <a:txBody>
                    <a:bodyPr/>
                    <a:lstStyle/>
                    <a:p>
                      <a:r>
                        <a:rPr lang="ru-RU" dirty="0" smtClean="0"/>
                        <a:t>6 </a:t>
                      </a:r>
                      <a:r>
                        <a:rPr lang="ru-RU" dirty="0" err="1" smtClean="0"/>
                        <a:t>кл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/>
                </a:tc>
              </a:tr>
              <a:tr h="925655">
                <a:tc>
                  <a:txBody>
                    <a:bodyPr/>
                    <a:lstStyle/>
                    <a:p>
                      <a:r>
                        <a:rPr lang="ru-RU" dirty="0" smtClean="0"/>
                        <a:t>7 </a:t>
                      </a:r>
                      <a:r>
                        <a:rPr lang="ru-RU" dirty="0" err="1" smtClean="0"/>
                        <a:t>кл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FF0000"/>
                          </a:solidFill>
                        </a:rPr>
                        <a:t>3.6</a:t>
                      </a:r>
                      <a:endParaRPr lang="ru-RU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4.3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FF0000"/>
                          </a:solidFill>
                        </a:rPr>
                        <a:t>3.6</a:t>
                      </a:r>
                      <a:endParaRPr lang="ru-RU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FF0000"/>
                          </a:solidFill>
                        </a:rPr>
                        <a:t>3.7</a:t>
                      </a:r>
                      <a:endParaRPr lang="ru-RU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chemeClr val="bg1"/>
                          </a:solidFill>
                        </a:rPr>
                        <a:t>4.7</a:t>
                      </a:r>
                      <a:endParaRPr lang="ru-RU" sz="28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4.6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4.6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3.9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?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3.9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FF0000"/>
                          </a:solidFill>
                        </a:rPr>
                        <a:t>3.7</a:t>
                      </a:r>
                      <a:endParaRPr lang="ru-RU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4.6</a:t>
                      </a:r>
                      <a:endParaRPr lang="ru-RU" sz="2800" b="1" dirty="0"/>
                    </a:p>
                  </a:txBody>
                  <a:tcPr/>
                </a:tc>
              </a:tr>
              <a:tr h="925655">
                <a:tc>
                  <a:txBody>
                    <a:bodyPr/>
                    <a:lstStyle/>
                    <a:p>
                      <a:r>
                        <a:rPr lang="ru-RU" dirty="0" smtClean="0"/>
                        <a:t>8 </a:t>
                      </a:r>
                      <a:r>
                        <a:rPr lang="ru-RU" dirty="0" err="1" smtClean="0"/>
                        <a:t>кл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rgbClr val="FF0000"/>
                          </a:solidFill>
                        </a:rPr>
                        <a:t>3.8</a:t>
                      </a:r>
                      <a:endParaRPr lang="ru-RU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4.2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rgbClr val="FF0000"/>
                          </a:solidFill>
                        </a:rPr>
                        <a:t>3.4</a:t>
                      </a:r>
                      <a:endParaRPr lang="ru-RU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rgbClr val="FF0000"/>
                          </a:solidFill>
                        </a:rPr>
                        <a:t>3.6</a:t>
                      </a:r>
                      <a:endParaRPr lang="ru-RU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4.2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4.8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4.4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4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4.4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rgbClr val="FF0000"/>
                          </a:solidFill>
                        </a:rPr>
                        <a:t>3.8</a:t>
                      </a:r>
                      <a:endParaRPr lang="ru-RU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4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4.2</a:t>
                      </a:r>
                      <a:endParaRPr lang="ru-RU" sz="2800" b="1" dirty="0"/>
                    </a:p>
                  </a:txBody>
                  <a:tcPr/>
                </a:tc>
              </a:tr>
              <a:tr h="925655">
                <a:tc>
                  <a:txBody>
                    <a:bodyPr/>
                    <a:lstStyle/>
                    <a:p>
                      <a:r>
                        <a:rPr lang="ru-RU" dirty="0" smtClean="0"/>
                        <a:t>9 </a:t>
                      </a:r>
                      <a:r>
                        <a:rPr lang="ru-RU" dirty="0" err="1" smtClean="0"/>
                        <a:t>кл</a:t>
                      </a:r>
                      <a:r>
                        <a:rPr lang="ru-RU" dirty="0" smtClean="0"/>
                        <a:t>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rgbClr val="FF0000"/>
                          </a:solidFill>
                        </a:rPr>
                        <a:t>3.4</a:t>
                      </a:r>
                      <a:endParaRPr lang="ru-RU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4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rgbClr val="FF0000"/>
                          </a:solidFill>
                        </a:rPr>
                        <a:t>3.3</a:t>
                      </a:r>
                      <a:endParaRPr lang="ru-RU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rgbClr val="FF0000"/>
                          </a:solidFill>
                        </a:rPr>
                        <a:t>3.4</a:t>
                      </a:r>
                      <a:endParaRPr lang="ru-RU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4.7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4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4.3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rgbClr val="FF0000"/>
                          </a:solidFill>
                        </a:rPr>
                        <a:t>3.3</a:t>
                      </a:r>
                      <a:endParaRPr lang="ru-RU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rgbClr val="FF0000"/>
                          </a:solidFill>
                        </a:rPr>
                        <a:t>3.3</a:t>
                      </a:r>
                      <a:endParaRPr lang="ru-RU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rgbClr val="FF0000"/>
                          </a:solidFill>
                        </a:rPr>
                        <a:t>3.3</a:t>
                      </a:r>
                      <a:endParaRPr lang="ru-RU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4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4</a:t>
                      </a:r>
                      <a:endParaRPr lang="ru-RU" sz="2800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671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Качество обучения в основной школе </a:t>
            </a:r>
            <a:r>
              <a:rPr lang="ru-RU" dirty="0" err="1" smtClean="0"/>
              <a:t>школе</a:t>
            </a:r>
            <a:r>
              <a:rPr lang="ru-RU" dirty="0" smtClean="0"/>
              <a:t> 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683568" y="1196753"/>
          <a:ext cx="7344819" cy="50474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5824"/>
                <a:gridCol w="805127"/>
                <a:gridCol w="712879"/>
                <a:gridCol w="864097"/>
                <a:gridCol w="734482"/>
                <a:gridCol w="734482"/>
                <a:gridCol w="734482"/>
                <a:gridCol w="734482"/>
                <a:gridCol w="734482"/>
                <a:gridCol w="734482"/>
              </a:tblGrid>
              <a:tr h="1440159">
                <a:tc>
                  <a:txBody>
                    <a:bodyPr/>
                    <a:lstStyle/>
                    <a:p>
                      <a:r>
                        <a:rPr lang="ru-RU" dirty="0" smtClean="0"/>
                        <a:t>Класс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Физ-ра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иск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Тех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обж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Крае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опк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З.Б.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ИСТ.ц</a:t>
                      </a:r>
                      <a:r>
                        <a:rPr lang="ru-RU" dirty="0" smtClean="0"/>
                        <a:t> (</a:t>
                      </a:r>
                      <a:r>
                        <a:rPr lang="ru-RU" dirty="0" err="1" smtClean="0"/>
                        <a:t>Цер</a:t>
                      </a:r>
                      <a:r>
                        <a:rPr lang="ru-RU" dirty="0" smtClean="0"/>
                        <a:t>. Устав)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Ср. </a:t>
                      </a:r>
                      <a:r>
                        <a:rPr lang="ru-RU" dirty="0" err="1" smtClean="0"/>
                        <a:t>оц</a:t>
                      </a:r>
                      <a:r>
                        <a:rPr lang="ru-RU" dirty="0" smtClean="0"/>
                        <a:t>.</a:t>
                      </a:r>
                      <a:endParaRPr lang="ru-RU" dirty="0"/>
                    </a:p>
                  </a:txBody>
                  <a:tcPr/>
                </a:tc>
              </a:tr>
              <a:tr h="715472"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</a:p>
                    <a:p>
                      <a:r>
                        <a:rPr lang="ru-RU" dirty="0" err="1" smtClean="0"/>
                        <a:t>кл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800" b="1" dirty="0" smtClean="0">
                          <a:solidFill>
                            <a:schemeClr val="bg1"/>
                          </a:solidFill>
                        </a:rPr>
                        <a:t>4.8</a:t>
                      </a:r>
                      <a:endParaRPr lang="ru-RU" sz="28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800" b="1" dirty="0" smtClean="0"/>
                        <a:t>4.6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800" b="1" dirty="0" smtClean="0">
                          <a:solidFill>
                            <a:schemeClr val="bg1"/>
                          </a:solidFill>
                        </a:rPr>
                        <a:t>5</a:t>
                      </a:r>
                      <a:endParaRPr lang="ru-RU" sz="28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800" b="1" dirty="0" smtClean="0">
                          <a:solidFill>
                            <a:schemeClr val="bg1"/>
                          </a:solidFill>
                        </a:rPr>
                        <a:t>4.2</a:t>
                      </a:r>
                      <a:endParaRPr lang="ru-RU" sz="28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800" b="1" dirty="0" smtClean="0">
                          <a:solidFill>
                            <a:schemeClr val="bg1"/>
                          </a:solidFill>
                        </a:rPr>
                        <a:t>-</a:t>
                      </a:r>
                      <a:endParaRPr lang="ru-RU" sz="28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800" b="1" dirty="0" smtClean="0"/>
                        <a:t>4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800" b="1" dirty="0" smtClean="0"/>
                        <a:t>4.8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800" b="1" dirty="0" smtClean="0"/>
                        <a:t>-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800" b="1" dirty="0" smtClean="0"/>
                        <a:t>4.3</a:t>
                      </a:r>
                      <a:endParaRPr lang="ru-RU" sz="2800" b="1" dirty="0"/>
                    </a:p>
                  </a:txBody>
                  <a:tcPr/>
                </a:tc>
              </a:tr>
              <a:tr h="643925">
                <a:tc>
                  <a:txBody>
                    <a:bodyPr/>
                    <a:lstStyle/>
                    <a:p>
                      <a:r>
                        <a:rPr lang="ru-RU" dirty="0" smtClean="0"/>
                        <a:t>6 </a:t>
                      </a:r>
                      <a:r>
                        <a:rPr lang="ru-RU" dirty="0" err="1" smtClean="0"/>
                        <a:t>кл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ru-RU" sz="28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ru-RU" sz="2800" b="1" dirty="0"/>
                    </a:p>
                  </a:txBody>
                  <a:tcPr/>
                </a:tc>
              </a:tr>
              <a:tr h="635984">
                <a:tc>
                  <a:txBody>
                    <a:bodyPr/>
                    <a:lstStyle/>
                    <a:p>
                      <a:r>
                        <a:rPr lang="ru-RU" dirty="0" smtClean="0"/>
                        <a:t>7 </a:t>
                      </a:r>
                      <a:r>
                        <a:rPr lang="ru-RU" dirty="0" err="1" smtClean="0"/>
                        <a:t>кл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800" b="1" dirty="0" smtClean="0">
                          <a:solidFill>
                            <a:schemeClr val="bg1"/>
                          </a:solidFill>
                        </a:rPr>
                        <a:t>5</a:t>
                      </a:r>
                      <a:endParaRPr lang="ru-RU" sz="28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800" b="1" dirty="0" smtClean="0"/>
                        <a:t>4.3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800" b="1" dirty="0" smtClean="0">
                          <a:solidFill>
                            <a:schemeClr val="bg1"/>
                          </a:solidFill>
                        </a:rPr>
                        <a:t>5</a:t>
                      </a:r>
                      <a:endParaRPr lang="ru-RU" sz="28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800" b="1" dirty="0" smtClean="0">
                          <a:solidFill>
                            <a:schemeClr val="bg1"/>
                          </a:solidFill>
                        </a:rPr>
                        <a:t>4.6</a:t>
                      </a:r>
                      <a:endParaRPr lang="ru-RU" sz="28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800" b="1" dirty="0" smtClean="0">
                          <a:solidFill>
                            <a:schemeClr val="bg1"/>
                          </a:solidFill>
                        </a:rPr>
                        <a:t>-</a:t>
                      </a:r>
                      <a:endParaRPr lang="ru-RU" sz="28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800" b="1" dirty="0" smtClean="0"/>
                        <a:t>?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800" b="1" dirty="0" smtClean="0"/>
                        <a:t>?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800" b="1" dirty="0" smtClean="0"/>
                        <a:t>?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800" b="1" dirty="0" smtClean="0"/>
                        <a:t>4.3</a:t>
                      </a:r>
                      <a:endParaRPr lang="ru-RU" sz="2800" b="1" dirty="0"/>
                    </a:p>
                  </a:txBody>
                  <a:tcPr/>
                </a:tc>
              </a:tr>
              <a:tr h="635984">
                <a:tc>
                  <a:txBody>
                    <a:bodyPr/>
                    <a:lstStyle/>
                    <a:p>
                      <a:r>
                        <a:rPr lang="ru-RU" dirty="0" smtClean="0"/>
                        <a:t>8 </a:t>
                      </a:r>
                      <a:r>
                        <a:rPr lang="ru-RU" dirty="0" err="1" smtClean="0"/>
                        <a:t>кл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800" b="1" dirty="0" smtClean="0"/>
                        <a:t>4.6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800" b="1" dirty="0" smtClean="0"/>
                        <a:t>4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800" b="1" dirty="0" smtClean="0"/>
                        <a:t>5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800" b="1" dirty="0" smtClean="0"/>
                        <a:t>4.6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800" b="1" dirty="0" smtClean="0"/>
                        <a:t>4.8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800" b="1" dirty="0" smtClean="0"/>
                        <a:t>3.8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800" b="1" dirty="0" smtClean="0"/>
                        <a:t>4.2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800" b="1" dirty="0" smtClean="0"/>
                        <a:t>3.6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800" b="1" dirty="0" smtClean="0"/>
                        <a:t>3.6</a:t>
                      </a:r>
                      <a:endParaRPr lang="ru-RU" sz="2800" b="1" dirty="0"/>
                    </a:p>
                  </a:txBody>
                  <a:tcPr/>
                </a:tc>
              </a:tr>
              <a:tr h="908548">
                <a:tc>
                  <a:txBody>
                    <a:bodyPr/>
                    <a:lstStyle/>
                    <a:p>
                      <a:r>
                        <a:rPr lang="ru-RU" dirty="0" smtClean="0"/>
                        <a:t>9 </a:t>
                      </a:r>
                      <a:r>
                        <a:rPr lang="ru-RU" dirty="0" err="1" smtClean="0"/>
                        <a:t>кл</a:t>
                      </a:r>
                      <a:r>
                        <a:rPr lang="ru-RU" dirty="0" smtClean="0"/>
                        <a:t>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800" b="1" dirty="0" smtClean="0"/>
                        <a:t>5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800" b="1" dirty="0" smtClean="0"/>
                        <a:t>4.3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800" b="1" dirty="0" smtClean="0"/>
                        <a:t>?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800" b="1" dirty="0" smtClean="0"/>
                        <a:t>4.7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800" b="1" dirty="0" smtClean="0"/>
                        <a:t>4.7/4.3.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800" b="1" dirty="0" smtClean="0"/>
                        <a:t>-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800" b="1" dirty="0" smtClean="0"/>
                        <a:t>4.7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800" b="1" dirty="0" smtClean="0"/>
                        <a:t>-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800" b="1" dirty="0" smtClean="0"/>
                        <a:t>4</a:t>
                      </a:r>
                      <a:endParaRPr lang="ru-RU" sz="2800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Успеваемость по русскому  языку и математике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708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Качество обучения по русскому языку и математике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708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Успеваемость, качество  по русскому  языку 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043608" y="1700808"/>
          <a:ext cx="7315200" cy="42004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"/>
                <a:gridCol w="914400"/>
                <a:gridCol w="914400"/>
                <a:gridCol w="914400"/>
                <a:gridCol w="914400"/>
                <a:gridCol w="914400"/>
                <a:gridCol w="914400"/>
                <a:gridCol w="914400"/>
              </a:tblGrid>
              <a:tr h="1536171">
                <a:tc gridSpan="4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Успеваемость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Качество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128125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3 </a:t>
                      </a:r>
                      <a:r>
                        <a:rPr lang="ru-RU" sz="2400" dirty="0" err="1" smtClean="0"/>
                        <a:t>кл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2 </a:t>
                      </a:r>
                      <a:r>
                        <a:rPr lang="ru-RU" sz="2400" dirty="0" err="1" smtClean="0"/>
                        <a:t>кл</a:t>
                      </a:r>
                      <a:r>
                        <a:rPr lang="ru-RU" sz="2400" dirty="0" smtClean="0"/>
                        <a:t>.</a:t>
                      </a:r>
                      <a:r>
                        <a:rPr lang="ru-RU" sz="2400" baseline="0" dirty="0" smtClean="0"/>
                        <a:t> </a:t>
                      </a:r>
                      <a:r>
                        <a:rPr lang="ru-RU" sz="1400" baseline="0" dirty="0" smtClean="0"/>
                        <a:t>(15-16 </a:t>
                      </a:r>
                      <a:r>
                        <a:rPr lang="ru-RU" sz="1400" baseline="0" dirty="0" err="1" smtClean="0"/>
                        <a:t>уч.г</a:t>
                      </a:r>
                      <a:r>
                        <a:rPr lang="ru-RU" sz="1400" baseline="0" dirty="0" smtClean="0"/>
                        <a:t>)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4 </a:t>
                      </a:r>
                      <a:r>
                        <a:rPr lang="ru-RU" sz="2400" dirty="0" err="1" smtClean="0"/>
                        <a:t>кл</a:t>
                      </a:r>
                      <a:r>
                        <a:rPr lang="ru-RU" sz="2400" dirty="0" smtClean="0"/>
                        <a:t>.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3 к</a:t>
                      </a:r>
                    </a:p>
                    <a:p>
                      <a:r>
                        <a:rPr lang="ru-RU" sz="1400" dirty="0" smtClean="0"/>
                        <a:t> (15-16 </a:t>
                      </a:r>
                      <a:r>
                        <a:rPr lang="ru-RU" sz="1400" dirty="0" err="1" smtClean="0"/>
                        <a:t>уч.г</a:t>
                      </a:r>
                      <a:r>
                        <a:rPr lang="ru-RU" sz="1400" dirty="0" smtClean="0"/>
                        <a:t>)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3 </a:t>
                      </a:r>
                      <a:r>
                        <a:rPr lang="ru-RU" sz="2400" dirty="0" err="1" smtClean="0"/>
                        <a:t>кл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2 </a:t>
                      </a:r>
                      <a:r>
                        <a:rPr lang="ru-RU" sz="2400" dirty="0" err="1" smtClean="0"/>
                        <a:t>кл</a:t>
                      </a:r>
                      <a:r>
                        <a:rPr lang="ru-RU" sz="2400" dirty="0" smtClean="0"/>
                        <a:t>.</a:t>
                      </a:r>
                      <a:r>
                        <a:rPr lang="ru-RU" sz="2400" baseline="0" dirty="0" smtClean="0"/>
                        <a:t> </a:t>
                      </a:r>
                      <a:r>
                        <a:rPr lang="ru-RU" sz="1400" baseline="0" dirty="0" smtClean="0"/>
                        <a:t>(15-16 </a:t>
                      </a:r>
                      <a:r>
                        <a:rPr lang="ru-RU" sz="1400" baseline="0" dirty="0" err="1" smtClean="0"/>
                        <a:t>уч.г</a:t>
                      </a:r>
                      <a:r>
                        <a:rPr lang="ru-RU" sz="1400" baseline="0" dirty="0" smtClean="0"/>
                        <a:t>)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4 </a:t>
                      </a:r>
                      <a:r>
                        <a:rPr lang="ru-RU" sz="2400" dirty="0" err="1" smtClean="0"/>
                        <a:t>кл</a:t>
                      </a:r>
                      <a:r>
                        <a:rPr lang="ru-RU" sz="2400" dirty="0" smtClean="0"/>
                        <a:t>.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3 к</a:t>
                      </a:r>
                    </a:p>
                    <a:p>
                      <a:r>
                        <a:rPr lang="ru-RU" sz="2400" dirty="0" smtClean="0"/>
                        <a:t> </a:t>
                      </a:r>
                      <a:r>
                        <a:rPr lang="ru-RU" sz="1400" dirty="0" smtClean="0"/>
                        <a:t>(15-16 </a:t>
                      </a:r>
                      <a:r>
                        <a:rPr lang="ru-RU" sz="1400" dirty="0" err="1" smtClean="0"/>
                        <a:t>уч.г</a:t>
                      </a:r>
                      <a:r>
                        <a:rPr lang="ru-RU" sz="1400" dirty="0" smtClean="0"/>
                        <a:t>)</a:t>
                      </a:r>
                      <a:endParaRPr lang="ru-RU" sz="1400" dirty="0"/>
                    </a:p>
                  </a:txBody>
                  <a:tcPr/>
                </a:tc>
              </a:tr>
              <a:tr h="1536171">
                <a:tc>
                  <a:txBody>
                    <a:bodyPr/>
                    <a:lstStyle/>
                    <a:p>
                      <a:endParaRPr lang="ru-RU" sz="3600" dirty="0" smtClean="0"/>
                    </a:p>
                    <a:p>
                      <a:r>
                        <a:rPr lang="ru-RU" sz="3600" dirty="0" smtClean="0"/>
                        <a:t>100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3600" dirty="0" smtClean="0"/>
                    </a:p>
                    <a:p>
                      <a:r>
                        <a:rPr lang="ru-RU" sz="3600" dirty="0" smtClean="0"/>
                        <a:t>100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3600" dirty="0" smtClean="0">
                        <a:solidFill>
                          <a:srgbClr val="FF0000"/>
                        </a:solidFill>
                      </a:endParaRPr>
                    </a:p>
                    <a:p>
                      <a:r>
                        <a:rPr lang="ru-RU" sz="3600" dirty="0" smtClean="0">
                          <a:solidFill>
                            <a:srgbClr val="FF0000"/>
                          </a:solidFill>
                        </a:rPr>
                        <a:t>33</a:t>
                      </a:r>
                      <a:endParaRPr lang="ru-RU" sz="3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3600" dirty="0" smtClean="0"/>
                    </a:p>
                    <a:p>
                      <a:r>
                        <a:rPr lang="ru-RU" sz="3600" dirty="0" smtClean="0"/>
                        <a:t>100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3600" dirty="0" smtClean="0"/>
                    </a:p>
                    <a:p>
                      <a:r>
                        <a:rPr lang="ru-RU" sz="3600" b="1" dirty="0" smtClean="0"/>
                        <a:t>77</a:t>
                      </a:r>
                      <a:endParaRPr lang="ru-RU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3600" dirty="0" smtClean="0"/>
                    </a:p>
                    <a:p>
                      <a:r>
                        <a:rPr lang="ru-RU" sz="3600" dirty="0" smtClean="0"/>
                        <a:t>64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3600" dirty="0" smtClean="0">
                        <a:solidFill>
                          <a:srgbClr val="FF0000"/>
                        </a:solidFill>
                      </a:endParaRPr>
                    </a:p>
                    <a:p>
                      <a:r>
                        <a:rPr lang="ru-RU" sz="3600" dirty="0" smtClean="0">
                          <a:solidFill>
                            <a:srgbClr val="FF0000"/>
                          </a:solidFill>
                        </a:rPr>
                        <a:t>33</a:t>
                      </a:r>
                      <a:endParaRPr lang="ru-RU" sz="3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3600" dirty="0" smtClean="0"/>
                    </a:p>
                    <a:p>
                      <a:r>
                        <a:rPr lang="ru-RU" sz="3600" dirty="0" smtClean="0"/>
                        <a:t>50</a:t>
                      </a:r>
                      <a:endParaRPr lang="ru-RU" sz="36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Успеваемость, качество  по математике 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91264" cy="35425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36408"/>
                <a:gridCol w="1036408"/>
                <a:gridCol w="1036408"/>
                <a:gridCol w="1036408"/>
                <a:gridCol w="1036408"/>
                <a:gridCol w="1036408"/>
                <a:gridCol w="1036408"/>
                <a:gridCol w="1036408"/>
              </a:tblGrid>
              <a:tr h="892696">
                <a:tc gridSpan="4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Успеваемость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Качество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08012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3 </a:t>
                      </a:r>
                      <a:r>
                        <a:rPr lang="ru-RU" sz="2400" dirty="0" err="1" smtClean="0"/>
                        <a:t>кл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2 </a:t>
                      </a:r>
                      <a:r>
                        <a:rPr lang="ru-RU" sz="2400" dirty="0" err="1" smtClean="0"/>
                        <a:t>кл</a:t>
                      </a:r>
                      <a:r>
                        <a:rPr lang="ru-RU" sz="2400" dirty="0" smtClean="0"/>
                        <a:t>.</a:t>
                      </a:r>
                      <a:r>
                        <a:rPr lang="ru-RU" sz="2400" baseline="0" dirty="0" smtClean="0"/>
                        <a:t> </a:t>
                      </a:r>
                      <a:r>
                        <a:rPr lang="ru-RU" sz="1400" baseline="0" dirty="0" smtClean="0"/>
                        <a:t>(15-16 </a:t>
                      </a:r>
                      <a:r>
                        <a:rPr lang="ru-RU" sz="1400" baseline="0" dirty="0" err="1" smtClean="0"/>
                        <a:t>уч.г</a:t>
                      </a:r>
                      <a:r>
                        <a:rPr lang="ru-RU" sz="1400" baseline="0" dirty="0" smtClean="0"/>
                        <a:t>)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4 </a:t>
                      </a:r>
                      <a:r>
                        <a:rPr lang="ru-RU" sz="2400" dirty="0" err="1" smtClean="0"/>
                        <a:t>кл</a:t>
                      </a:r>
                      <a:r>
                        <a:rPr lang="ru-RU" sz="2400" dirty="0" smtClean="0"/>
                        <a:t>.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3 </a:t>
                      </a:r>
                      <a:r>
                        <a:rPr lang="ru-RU" sz="2400" dirty="0" err="1" smtClean="0"/>
                        <a:t>кл</a:t>
                      </a:r>
                      <a:r>
                        <a:rPr lang="ru-RU" sz="2400" dirty="0" smtClean="0"/>
                        <a:t>.</a:t>
                      </a:r>
                    </a:p>
                    <a:p>
                      <a:r>
                        <a:rPr lang="ru-RU" sz="2400" dirty="0" smtClean="0"/>
                        <a:t> </a:t>
                      </a:r>
                      <a:r>
                        <a:rPr lang="ru-RU" sz="1400" dirty="0" smtClean="0"/>
                        <a:t>(15-16 </a:t>
                      </a:r>
                      <a:r>
                        <a:rPr lang="ru-RU" sz="1400" dirty="0" err="1" smtClean="0"/>
                        <a:t>уч.г</a:t>
                      </a:r>
                      <a:r>
                        <a:rPr lang="ru-RU" sz="1400" dirty="0" smtClean="0"/>
                        <a:t>)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3 </a:t>
                      </a:r>
                      <a:r>
                        <a:rPr lang="ru-RU" sz="2400" dirty="0" err="1" smtClean="0"/>
                        <a:t>кл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2 </a:t>
                      </a:r>
                      <a:r>
                        <a:rPr lang="ru-RU" sz="2400" dirty="0" err="1" smtClean="0"/>
                        <a:t>кл</a:t>
                      </a:r>
                      <a:r>
                        <a:rPr lang="ru-RU" sz="2400" dirty="0" smtClean="0"/>
                        <a:t>.</a:t>
                      </a:r>
                      <a:r>
                        <a:rPr lang="ru-RU" sz="2400" baseline="0" dirty="0" smtClean="0"/>
                        <a:t> </a:t>
                      </a:r>
                      <a:r>
                        <a:rPr lang="ru-RU" sz="1400" baseline="0" dirty="0" smtClean="0"/>
                        <a:t>(15-16 </a:t>
                      </a:r>
                      <a:r>
                        <a:rPr lang="ru-RU" sz="1400" baseline="0" dirty="0" err="1" smtClean="0"/>
                        <a:t>уч.г</a:t>
                      </a:r>
                      <a:r>
                        <a:rPr lang="ru-RU" sz="1400" baseline="0" dirty="0" smtClean="0"/>
                        <a:t>)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4 </a:t>
                      </a:r>
                      <a:r>
                        <a:rPr lang="ru-RU" sz="2400" dirty="0" err="1" smtClean="0"/>
                        <a:t>кл</a:t>
                      </a:r>
                      <a:r>
                        <a:rPr lang="ru-RU" sz="2400" dirty="0" smtClean="0"/>
                        <a:t>.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3 </a:t>
                      </a:r>
                      <a:r>
                        <a:rPr lang="ru-RU" sz="2400" dirty="0" err="1" smtClean="0"/>
                        <a:t>кл</a:t>
                      </a:r>
                      <a:r>
                        <a:rPr lang="ru-RU" sz="2400" dirty="0" smtClean="0"/>
                        <a:t>. </a:t>
                      </a:r>
                    </a:p>
                    <a:p>
                      <a:r>
                        <a:rPr lang="ru-RU" sz="1400" dirty="0" smtClean="0"/>
                        <a:t>(15-16 </a:t>
                      </a:r>
                      <a:r>
                        <a:rPr lang="ru-RU" sz="1400" dirty="0" err="1" smtClean="0"/>
                        <a:t>уч.г</a:t>
                      </a:r>
                      <a:r>
                        <a:rPr lang="ru-RU" sz="1400" dirty="0" smtClean="0"/>
                        <a:t>)</a:t>
                      </a:r>
                      <a:endParaRPr lang="ru-RU" sz="1400" dirty="0"/>
                    </a:p>
                  </a:txBody>
                  <a:tcPr/>
                </a:tc>
              </a:tr>
              <a:tr h="1569707">
                <a:tc>
                  <a:txBody>
                    <a:bodyPr/>
                    <a:lstStyle/>
                    <a:p>
                      <a:endParaRPr lang="ru-RU" sz="3600" dirty="0" smtClean="0"/>
                    </a:p>
                    <a:p>
                      <a:r>
                        <a:rPr lang="ru-RU" sz="3600" dirty="0" smtClean="0"/>
                        <a:t>100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3600" dirty="0" smtClean="0"/>
                    </a:p>
                    <a:p>
                      <a:r>
                        <a:rPr lang="ru-RU" sz="3600" dirty="0" smtClean="0"/>
                        <a:t>100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3600" dirty="0" smtClean="0">
                        <a:solidFill>
                          <a:srgbClr val="FF0000"/>
                        </a:solidFill>
                      </a:endParaRPr>
                    </a:p>
                    <a:p>
                      <a:r>
                        <a:rPr lang="ru-RU" sz="3600" dirty="0" smtClean="0">
                          <a:solidFill>
                            <a:srgbClr val="FF0000"/>
                          </a:solidFill>
                        </a:rPr>
                        <a:t>67</a:t>
                      </a:r>
                      <a:endParaRPr lang="ru-RU" sz="3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3600" dirty="0" smtClean="0"/>
                    </a:p>
                    <a:p>
                      <a:r>
                        <a:rPr lang="ru-RU" sz="3600" dirty="0" smtClean="0"/>
                        <a:t>100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3600" dirty="0" smtClean="0"/>
                    </a:p>
                    <a:p>
                      <a:r>
                        <a:rPr lang="ru-RU" sz="3600" dirty="0" smtClean="0">
                          <a:solidFill>
                            <a:srgbClr val="FF0000"/>
                          </a:solidFill>
                        </a:rPr>
                        <a:t>77</a:t>
                      </a:r>
                      <a:endParaRPr lang="ru-RU" sz="3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3600" dirty="0" smtClean="0"/>
                    </a:p>
                    <a:p>
                      <a:r>
                        <a:rPr lang="ru-RU" sz="3600" dirty="0" smtClean="0"/>
                        <a:t>91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3600" dirty="0" smtClean="0">
                        <a:solidFill>
                          <a:srgbClr val="FF0000"/>
                        </a:solidFill>
                      </a:endParaRPr>
                    </a:p>
                    <a:p>
                      <a:r>
                        <a:rPr lang="ru-RU" sz="3600" dirty="0" smtClean="0">
                          <a:solidFill>
                            <a:srgbClr val="FF0000"/>
                          </a:solidFill>
                        </a:rPr>
                        <a:t>33</a:t>
                      </a:r>
                      <a:endParaRPr lang="ru-RU" sz="3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3600" dirty="0" smtClean="0"/>
                    </a:p>
                    <a:p>
                      <a:r>
                        <a:rPr lang="ru-RU" sz="3600" dirty="0" smtClean="0"/>
                        <a:t>75</a:t>
                      </a:r>
                      <a:endParaRPr lang="ru-RU" sz="36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Успеваемость, качество  по математике </a:t>
            </a:r>
            <a:endParaRPr lang="ru-RU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6371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772852">
                <a:tc rowSpan="2">
                  <a:txBody>
                    <a:bodyPr/>
                    <a:lstStyle/>
                    <a:p>
                      <a:r>
                        <a:rPr lang="ru-RU" dirty="0" smtClean="0"/>
                        <a:t>класс</a:t>
                      </a:r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Успеваемость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Качество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772852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16-17 </a:t>
                      </a:r>
                      <a:r>
                        <a:rPr lang="ru-RU" dirty="0" err="1" smtClean="0"/>
                        <a:t>уч.г</a:t>
                      </a:r>
                      <a:r>
                        <a:rPr lang="ru-RU" dirty="0" smtClean="0"/>
                        <a:t>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15-16 </a:t>
                      </a:r>
                      <a:r>
                        <a:rPr lang="ru-RU" dirty="0" err="1" smtClean="0"/>
                        <a:t>уч.г</a:t>
                      </a:r>
                      <a:r>
                        <a:rPr lang="ru-RU" dirty="0" smtClean="0"/>
                        <a:t>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16-17 </a:t>
                      </a:r>
                      <a:r>
                        <a:rPr lang="ru-RU" dirty="0" err="1" smtClean="0"/>
                        <a:t>уч.г</a:t>
                      </a:r>
                      <a:r>
                        <a:rPr lang="ru-RU" dirty="0" smtClean="0"/>
                        <a:t>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15-16 </a:t>
                      </a:r>
                      <a:r>
                        <a:rPr lang="ru-RU" dirty="0" err="1" smtClean="0"/>
                        <a:t>уч.г</a:t>
                      </a:r>
                      <a:r>
                        <a:rPr lang="ru-RU" dirty="0" smtClean="0"/>
                        <a:t>.</a:t>
                      </a:r>
                      <a:endParaRPr lang="ru-RU" dirty="0"/>
                    </a:p>
                  </a:txBody>
                  <a:tcPr/>
                </a:tc>
              </a:tr>
              <a:tr h="772852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 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89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80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56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80</a:t>
                      </a:r>
                      <a:endParaRPr lang="ru-RU" sz="3200" dirty="0"/>
                    </a:p>
                  </a:txBody>
                  <a:tcPr/>
                </a:tc>
              </a:tr>
              <a:tr h="772852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 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100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86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100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57</a:t>
                      </a:r>
                      <a:endParaRPr lang="ru-RU" sz="3200" dirty="0"/>
                    </a:p>
                  </a:txBody>
                  <a:tcPr/>
                </a:tc>
              </a:tr>
              <a:tr h="772852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 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solidFill>
                            <a:srgbClr val="FF0000"/>
                          </a:solidFill>
                        </a:rPr>
                        <a:t>50</a:t>
                      </a:r>
                      <a:endParaRPr lang="ru-RU" sz="3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100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solidFill>
                            <a:srgbClr val="FF0000"/>
                          </a:solidFill>
                        </a:rPr>
                        <a:t>25</a:t>
                      </a:r>
                      <a:endParaRPr lang="ru-RU" sz="3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40</a:t>
                      </a:r>
                      <a:endParaRPr lang="ru-RU" sz="3200" dirty="0"/>
                    </a:p>
                  </a:txBody>
                  <a:tcPr/>
                </a:tc>
              </a:tr>
              <a:tr h="772852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 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solidFill>
                            <a:srgbClr val="FF0000"/>
                          </a:solidFill>
                        </a:rPr>
                        <a:t>33</a:t>
                      </a:r>
                      <a:endParaRPr lang="ru-RU" sz="3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100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solidFill>
                            <a:srgbClr val="FF0000"/>
                          </a:solidFill>
                        </a:rPr>
                        <a:t>33</a:t>
                      </a:r>
                      <a:endParaRPr lang="ru-RU" sz="3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67</a:t>
                      </a:r>
                      <a:endParaRPr lang="ru-RU" sz="32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Успеваемость, качество  по русскому языку </a:t>
            </a:r>
            <a:endParaRPr lang="ru-RU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6371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772852">
                <a:tc rowSpan="2">
                  <a:txBody>
                    <a:bodyPr/>
                    <a:lstStyle/>
                    <a:p>
                      <a:r>
                        <a:rPr lang="ru-RU" dirty="0" smtClean="0"/>
                        <a:t>класс</a:t>
                      </a:r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Успеваемость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Качество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772852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16-17 </a:t>
                      </a:r>
                      <a:r>
                        <a:rPr lang="ru-RU" dirty="0" err="1" smtClean="0"/>
                        <a:t>уч.г</a:t>
                      </a:r>
                      <a:r>
                        <a:rPr lang="ru-RU" dirty="0" smtClean="0"/>
                        <a:t>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15-16 </a:t>
                      </a:r>
                      <a:r>
                        <a:rPr lang="ru-RU" dirty="0" err="1" smtClean="0"/>
                        <a:t>уч.г</a:t>
                      </a:r>
                      <a:r>
                        <a:rPr lang="ru-RU" dirty="0" smtClean="0"/>
                        <a:t>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16-17 </a:t>
                      </a:r>
                      <a:r>
                        <a:rPr lang="ru-RU" dirty="0" err="1" smtClean="0"/>
                        <a:t>уч.г</a:t>
                      </a:r>
                      <a:r>
                        <a:rPr lang="ru-RU" dirty="0" smtClean="0"/>
                        <a:t>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15-16 </a:t>
                      </a:r>
                      <a:r>
                        <a:rPr lang="ru-RU" dirty="0" err="1" smtClean="0"/>
                        <a:t>уч.г</a:t>
                      </a:r>
                      <a:r>
                        <a:rPr lang="ru-RU" dirty="0" smtClean="0"/>
                        <a:t>.</a:t>
                      </a:r>
                      <a:endParaRPr lang="ru-RU" dirty="0"/>
                    </a:p>
                  </a:txBody>
                  <a:tcPr/>
                </a:tc>
              </a:tr>
              <a:tr h="772852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 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100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100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100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54</a:t>
                      </a:r>
                      <a:endParaRPr lang="ru-RU" sz="3200" dirty="0"/>
                    </a:p>
                  </a:txBody>
                  <a:tcPr/>
                </a:tc>
              </a:tr>
              <a:tr h="772852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 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100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86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solidFill>
                            <a:srgbClr val="FF0000"/>
                          </a:solidFill>
                        </a:rPr>
                        <a:t>16</a:t>
                      </a:r>
                      <a:endParaRPr lang="ru-RU" sz="3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solidFill>
                            <a:srgbClr val="FF0000"/>
                          </a:solidFill>
                        </a:rPr>
                        <a:t>17</a:t>
                      </a:r>
                      <a:endParaRPr lang="ru-RU" sz="3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772852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 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solidFill>
                            <a:srgbClr val="FF0000"/>
                          </a:solidFill>
                        </a:rPr>
                        <a:t>75</a:t>
                      </a:r>
                      <a:endParaRPr lang="ru-RU" sz="3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100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solidFill>
                            <a:schemeClr val="bg1"/>
                          </a:solidFill>
                        </a:rPr>
                        <a:t>50</a:t>
                      </a:r>
                      <a:endParaRPr lang="ru-RU" sz="32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solidFill>
                            <a:schemeClr val="bg1"/>
                          </a:solidFill>
                        </a:rPr>
                        <a:t>40</a:t>
                      </a:r>
                      <a:endParaRPr lang="ru-RU" sz="32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772852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 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solidFill>
                            <a:schemeClr val="bg1"/>
                          </a:solidFill>
                        </a:rPr>
                        <a:t>100</a:t>
                      </a:r>
                      <a:endParaRPr lang="ru-RU" sz="32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100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solidFill>
                            <a:schemeClr val="bg1"/>
                          </a:solidFill>
                        </a:rPr>
                        <a:t>66</a:t>
                      </a:r>
                      <a:endParaRPr lang="ru-RU" sz="32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67</a:t>
                      </a:r>
                      <a:endParaRPr lang="ru-RU" sz="32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74642"/>
          </a:xfrm>
        </p:spPr>
        <p:txBody>
          <a:bodyPr>
            <a:normAutofit/>
          </a:bodyPr>
          <a:lstStyle/>
          <a:p>
            <a:r>
              <a:rPr lang="ru-RU" dirty="0" smtClean="0"/>
              <a:t>Итоги обучения в первой четверти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Качество обучения в начальной школе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683568" y="1484785"/>
          <a:ext cx="8049353" cy="51125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56"/>
                <a:gridCol w="637786"/>
                <a:gridCol w="570921"/>
                <a:gridCol w="570921"/>
                <a:gridCol w="570921"/>
                <a:gridCol w="570921"/>
                <a:gridCol w="570921"/>
                <a:gridCol w="570921"/>
                <a:gridCol w="570921"/>
                <a:gridCol w="694359"/>
                <a:gridCol w="447483"/>
                <a:gridCol w="570921"/>
                <a:gridCol w="627380"/>
                <a:gridCol w="570921"/>
              </a:tblGrid>
              <a:tr h="1606367">
                <a:tc>
                  <a:txBody>
                    <a:bodyPr/>
                    <a:lstStyle/>
                    <a:p>
                      <a:r>
                        <a:rPr lang="ru-RU" dirty="0" smtClean="0"/>
                        <a:t>Класс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Рус.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Лит.чт.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Мат.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Окруж</a:t>
                      </a:r>
                      <a:r>
                        <a:rPr lang="ru-RU" dirty="0" smtClean="0"/>
                        <a:t>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Англ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Физ-ра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ИЗО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Технол</a:t>
                      </a:r>
                      <a:r>
                        <a:rPr lang="ru-RU" dirty="0" smtClean="0"/>
                        <a:t>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Музыка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ОРКСЭ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Церк.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З.Б.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ОПК</a:t>
                      </a:r>
                      <a:endParaRPr lang="ru-RU" dirty="0"/>
                    </a:p>
                  </a:txBody>
                  <a:tcPr/>
                </a:tc>
              </a:tr>
              <a:tr h="981736">
                <a:tc>
                  <a:txBody>
                    <a:bodyPr/>
                    <a:lstStyle/>
                    <a:p>
                      <a:r>
                        <a:rPr lang="ru-RU" dirty="0" smtClean="0"/>
                        <a:t>2 </a:t>
                      </a:r>
                      <a:r>
                        <a:rPr lang="ru-RU" dirty="0" err="1" smtClean="0"/>
                        <a:t>кл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100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100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67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83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bg1"/>
                          </a:solidFill>
                        </a:rPr>
                        <a:t>83</a:t>
                      </a:r>
                      <a:endParaRPr lang="ru-RU" sz="20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100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100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100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100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100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100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100</a:t>
                      </a:r>
                      <a:endParaRPr lang="ru-RU" sz="2000" b="1" dirty="0"/>
                    </a:p>
                  </a:txBody>
                  <a:tcPr/>
                </a:tc>
              </a:tr>
              <a:tr h="981736">
                <a:tc>
                  <a:txBody>
                    <a:bodyPr/>
                    <a:lstStyle/>
                    <a:p>
                      <a:r>
                        <a:rPr lang="ru-RU" dirty="0" smtClean="0"/>
                        <a:t>3 </a:t>
                      </a:r>
                      <a:r>
                        <a:rPr lang="ru-RU" dirty="0" err="1" smtClean="0"/>
                        <a:t>кл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68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84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68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84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bg1"/>
                          </a:solidFill>
                        </a:rPr>
                        <a:t>68</a:t>
                      </a:r>
                      <a:endParaRPr lang="ru-RU" sz="20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100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92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100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100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92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100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100</a:t>
                      </a:r>
                      <a:endParaRPr lang="ru-RU" sz="2000" b="1" dirty="0"/>
                    </a:p>
                  </a:txBody>
                  <a:tcPr/>
                </a:tc>
              </a:tr>
              <a:tr h="981736">
                <a:tc>
                  <a:txBody>
                    <a:bodyPr/>
                    <a:lstStyle/>
                    <a:p>
                      <a:r>
                        <a:rPr lang="ru-RU" dirty="0" smtClean="0"/>
                        <a:t>4 </a:t>
                      </a:r>
                      <a:r>
                        <a:rPr lang="ru-RU" dirty="0" err="1" smtClean="0"/>
                        <a:t>кл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bg1"/>
                          </a:solidFill>
                        </a:rPr>
                        <a:t>25</a:t>
                      </a:r>
                      <a:endParaRPr lang="ru-RU" sz="20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100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bg1"/>
                          </a:solidFill>
                        </a:rPr>
                        <a:t>50</a:t>
                      </a:r>
                      <a:endParaRPr lang="ru-RU" sz="20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75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bg1"/>
                          </a:solidFill>
                        </a:rPr>
                        <a:t>50</a:t>
                      </a:r>
                      <a:endParaRPr lang="ru-RU" sz="20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100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100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100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100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75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100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100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100</a:t>
                      </a:r>
                      <a:endParaRPr lang="ru-RU" sz="2000" b="1" dirty="0"/>
                    </a:p>
                  </a:txBody>
                  <a:tcPr/>
                </a:tc>
              </a:tr>
              <a:tr h="560993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349</TotalTime>
  <Words>645</Words>
  <Application>Microsoft Office PowerPoint</Application>
  <PresentationFormat>Экран (4:3)</PresentationFormat>
  <Paragraphs>470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Апекс</vt:lpstr>
      <vt:lpstr>Результаты Входных контрольных работ по русскому языку и математике</vt:lpstr>
      <vt:lpstr>Успеваемость по русскому  языку и математике</vt:lpstr>
      <vt:lpstr>Качество обучения по русскому языку и математике</vt:lpstr>
      <vt:lpstr>Успеваемость, качество  по русскому  языку </vt:lpstr>
      <vt:lpstr>Успеваемость, качество  по математике </vt:lpstr>
      <vt:lpstr>Успеваемость, качество  по математике </vt:lpstr>
      <vt:lpstr>Успеваемость, качество  по русскому языку </vt:lpstr>
      <vt:lpstr>Итоги обучения в первой четверти</vt:lpstr>
      <vt:lpstr> Качество обучения в начальной школе</vt:lpstr>
      <vt:lpstr>Средняя оценка по предметам</vt:lpstr>
      <vt:lpstr>Качество обучения</vt:lpstr>
      <vt:lpstr> Качество обучения в основной школе школе </vt:lpstr>
      <vt:lpstr> Средняя оценка в основной  школе </vt:lpstr>
      <vt:lpstr> Качество обучения в основной школе школе 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AdmNB0077</cp:lastModifiedBy>
  <cp:revision>41</cp:revision>
  <dcterms:created xsi:type="dcterms:W3CDTF">2016-09-28T06:15:28Z</dcterms:created>
  <dcterms:modified xsi:type="dcterms:W3CDTF">2016-10-31T19:24:20Z</dcterms:modified>
</cp:coreProperties>
</file>